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media/image1.svg" ContentType="image/svg+xml"/>
  <Override PartName="/ppt/media/image2.svg" ContentType="image/svg+xml"/>
  <Override PartName="/ppt/media/image3.svg" ContentType="image/svg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 b="1" i="0" cap="all" baseline="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8313" y="261865"/>
            <a:ext cx="11353802" cy="1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 i="0" cap="all" baseline="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715890" y="1701425"/>
            <a:ext cx="0" cy="5148262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</a:fld>
            <a:endParaRPr lang="en-US"/>
          </a:p>
        </p:txBody>
      </p:sp>
      <p:cxnSp>
        <p:nvCxnSpPr>
          <p:cNvPr id="6" name="Straight Connector 5"/>
          <p:cNvCxnSpPr/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</a:fld>
            <a:endParaRPr lang="en-US"/>
          </a:p>
        </p:txBody>
      </p:sp>
      <p:cxnSp>
        <p:nvCxnSpPr>
          <p:cNvPr id="5" name="Straight Connector 4"/>
          <p:cNvCxnSpPr/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8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8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.xml"/><Relationship Id="rId7" Type="http://schemas.openxmlformats.org/officeDocument/2006/relationships/image" Target="../media/image4.jpeg"/><Relationship Id="rId6" Type="http://schemas.openxmlformats.org/officeDocument/2006/relationships/image" Target="../media/image3.svg"/><Relationship Id="rId5" Type="http://schemas.openxmlformats.org/officeDocument/2006/relationships/image" Target="../media/image3.png"/><Relationship Id="rId4" Type="http://schemas.openxmlformats.org/officeDocument/2006/relationships/image" Target="../media/image2.svg"/><Relationship Id="rId3" Type="http://schemas.openxmlformats.org/officeDocument/2006/relationships/image" Target="../media/image2.png"/><Relationship Id="rId2" Type="http://schemas.openxmlformats.org/officeDocument/2006/relationships/image" Target="../media/image1.svg"/><Relationship Id="rId1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78043" y="590062"/>
            <a:ext cx="5309140" cy="2838938"/>
          </a:xfrm>
        </p:spPr>
        <p:txBody>
          <a:bodyPr>
            <a:normAutofit/>
          </a:bodyPr>
          <a:lstStyle/>
          <a:p>
            <a:r>
              <a:rPr lang="es-CO" sz="5400">
                <a:solidFill>
                  <a:schemeClr val="bg1"/>
                </a:solidFill>
              </a:rPr>
              <a:t>Sistema de bitcoin</a:t>
            </a:r>
            <a:endParaRPr lang="es-CO" sz="5400">
              <a:solidFill>
                <a:schemeClr val="bg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78044" y="3739764"/>
            <a:ext cx="4517954" cy="1198120"/>
          </a:xfrm>
        </p:spPr>
        <p:txBody>
          <a:bodyPr>
            <a:noAutofit/>
          </a:bodyPr>
          <a:lstStyle/>
          <a:p>
            <a:r>
              <a:rPr lang="es-CO" sz="36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Presentado por: </a:t>
            </a:r>
            <a:endParaRPr lang="es-CO" sz="36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r>
              <a:rPr lang="es-CO" sz="36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*Víctor Daniel Arango</a:t>
            </a:r>
            <a:endParaRPr lang="es-CO" sz="36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r>
              <a:rPr lang="es-CO" sz="36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*Carlos Gaviria</a:t>
            </a:r>
            <a:endParaRPr lang="es-CO" sz="36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  <a:p>
            <a:r>
              <a:rPr lang="es-CO" sz="36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*Evelyn</a:t>
            </a:r>
            <a:endParaRPr lang="es-CO" sz="36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7" name="Graphic 13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669236" y="1606411"/>
            <a:ext cx="139038" cy="139038"/>
          </a:xfrm>
          <a:custGeom>
            <a:avLst/>
            <a:gdLst>
              <a:gd name="connsiteX0" fmla="*/ 129601 w 139038"/>
              <a:gd name="connsiteY0" fmla="*/ 60082 h 139038"/>
              <a:gd name="connsiteX1" fmla="*/ 78956 w 139038"/>
              <a:gd name="connsiteY1" fmla="*/ 60082 h 139038"/>
              <a:gd name="connsiteX2" fmla="*/ 78956 w 139038"/>
              <a:gd name="connsiteY2" fmla="*/ 9437 h 139038"/>
              <a:gd name="connsiteX3" fmla="*/ 69519 w 139038"/>
              <a:gd name="connsiteY3" fmla="*/ 0 h 139038"/>
              <a:gd name="connsiteX4" fmla="*/ 60082 w 139038"/>
              <a:gd name="connsiteY4" fmla="*/ 9437 h 139038"/>
              <a:gd name="connsiteX5" fmla="*/ 60082 w 139038"/>
              <a:gd name="connsiteY5" fmla="*/ 60082 h 139038"/>
              <a:gd name="connsiteX6" fmla="*/ 9437 w 139038"/>
              <a:gd name="connsiteY6" fmla="*/ 60082 h 139038"/>
              <a:gd name="connsiteX7" fmla="*/ 0 w 139038"/>
              <a:gd name="connsiteY7" fmla="*/ 69519 h 139038"/>
              <a:gd name="connsiteX8" fmla="*/ 9437 w 139038"/>
              <a:gd name="connsiteY8" fmla="*/ 78956 h 139038"/>
              <a:gd name="connsiteX9" fmla="*/ 60082 w 139038"/>
              <a:gd name="connsiteY9" fmla="*/ 78956 h 139038"/>
              <a:gd name="connsiteX10" fmla="*/ 60082 w 139038"/>
              <a:gd name="connsiteY10" fmla="*/ 129601 h 139038"/>
              <a:gd name="connsiteX11" fmla="*/ 69519 w 139038"/>
              <a:gd name="connsiteY11" fmla="*/ 139038 h 139038"/>
              <a:gd name="connsiteX12" fmla="*/ 78956 w 139038"/>
              <a:gd name="connsiteY12" fmla="*/ 129601 h 139038"/>
              <a:gd name="connsiteX13" fmla="*/ 78956 w 139038"/>
              <a:gd name="connsiteY13" fmla="*/ 78956 h 139038"/>
              <a:gd name="connsiteX14" fmla="*/ 129601 w 139038"/>
              <a:gd name="connsiteY14" fmla="*/ 78956 h 139038"/>
              <a:gd name="connsiteX15" fmla="*/ 139038 w 139038"/>
              <a:gd name="connsiteY15" fmla="*/ 69519 h 139038"/>
              <a:gd name="connsiteX16" fmla="*/ 129601 w 139038"/>
              <a:gd name="connsiteY16" fmla="*/ 60082 h 139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8" h="139038">
                <a:moveTo>
                  <a:pt x="129601" y="60082"/>
                </a:moveTo>
                <a:lnTo>
                  <a:pt x="78956" y="60082"/>
                </a:lnTo>
                <a:lnTo>
                  <a:pt x="78956" y="9437"/>
                </a:lnTo>
                <a:cubicBezTo>
                  <a:pt x="78956" y="4225"/>
                  <a:pt x="74731" y="0"/>
                  <a:pt x="69519" y="0"/>
                </a:cubicBezTo>
                <a:cubicBezTo>
                  <a:pt x="64307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7"/>
                  <a:pt x="0" y="69519"/>
                </a:cubicBezTo>
                <a:cubicBezTo>
                  <a:pt x="0" y="74731"/>
                  <a:pt x="4225" y="78956"/>
                  <a:pt x="9437" y="78956"/>
                </a:cubicBezTo>
                <a:lnTo>
                  <a:pt x="60082" y="78956"/>
                </a:lnTo>
                <a:lnTo>
                  <a:pt x="60082" y="129601"/>
                </a:lnTo>
                <a:cubicBezTo>
                  <a:pt x="60082" y="134813"/>
                  <a:pt x="64307" y="139038"/>
                  <a:pt x="69519" y="139038"/>
                </a:cubicBezTo>
                <a:cubicBezTo>
                  <a:pt x="74731" y="139038"/>
                  <a:pt x="78956" y="134813"/>
                  <a:pt x="78956" y="129601"/>
                </a:cubicBezTo>
                <a:lnTo>
                  <a:pt x="78956" y="78956"/>
                </a:lnTo>
                <a:lnTo>
                  <a:pt x="129601" y="78956"/>
                </a:lnTo>
                <a:cubicBezTo>
                  <a:pt x="134813" y="78956"/>
                  <a:pt x="139038" y="74731"/>
                  <a:pt x="139038" y="69519"/>
                </a:cubicBezTo>
                <a:cubicBezTo>
                  <a:pt x="139038" y="64307"/>
                  <a:pt x="134813" y="60082"/>
                  <a:pt x="129601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8" name="Graphic 12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1028014" y="1835705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" name="Graphic 15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653696" y="2060130"/>
            <a:ext cx="127713" cy="127713"/>
          </a:xfrm>
          <a:custGeom>
            <a:avLst/>
            <a:gdLst>
              <a:gd name="connsiteX0" fmla="*/ 63857 w 127713"/>
              <a:gd name="connsiteY0" fmla="*/ 18874 h 127713"/>
              <a:gd name="connsiteX1" fmla="*/ 108839 w 127713"/>
              <a:gd name="connsiteY1" fmla="*/ 63857 h 127713"/>
              <a:gd name="connsiteX2" fmla="*/ 63857 w 127713"/>
              <a:gd name="connsiteY2" fmla="*/ 108839 h 127713"/>
              <a:gd name="connsiteX3" fmla="*/ 18874 w 127713"/>
              <a:gd name="connsiteY3" fmla="*/ 63857 h 127713"/>
              <a:gd name="connsiteX4" fmla="*/ 63857 w 127713"/>
              <a:gd name="connsiteY4" fmla="*/ 18874 h 127713"/>
              <a:gd name="connsiteX5" fmla="*/ 63857 w 127713"/>
              <a:gd name="connsiteY5" fmla="*/ 0 h 127713"/>
              <a:gd name="connsiteX6" fmla="*/ 0 w 127713"/>
              <a:gd name="connsiteY6" fmla="*/ 63857 h 127713"/>
              <a:gd name="connsiteX7" fmla="*/ 63857 w 127713"/>
              <a:gd name="connsiteY7" fmla="*/ 127713 h 127713"/>
              <a:gd name="connsiteX8" fmla="*/ 127713 w 127713"/>
              <a:gd name="connsiteY8" fmla="*/ 63857 h 127713"/>
              <a:gd name="connsiteX9" fmla="*/ 63857 w 127713"/>
              <a:gd name="connsiteY9" fmla="*/ 0 h 12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3" h="127713">
                <a:moveTo>
                  <a:pt x="63857" y="18874"/>
                </a:moveTo>
                <a:cubicBezTo>
                  <a:pt x="88700" y="18874"/>
                  <a:pt x="108839" y="39013"/>
                  <a:pt x="108839" y="63857"/>
                </a:cubicBezTo>
                <a:cubicBezTo>
                  <a:pt x="108839" y="88700"/>
                  <a:pt x="88700" y="108839"/>
                  <a:pt x="63857" y="108839"/>
                </a:cubicBezTo>
                <a:cubicBezTo>
                  <a:pt x="39013" y="108839"/>
                  <a:pt x="18874" y="88700"/>
                  <a:pt x="18874" y="63857"/>
                </a:cubicBezTo>
                <a:cubicBezTo>
                  <a:pt x="18898" y="39023"/>
                  <a:pt x="39023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3"/>
                  <a:pt x="63857" y="127713"/>
                </a:cubicBezTo>
                <a:cubicBezTo>
                  <a:pt x="99124" y="127713"/>
                  <a:pt x="127713" y="99124"/>
                  <a:pt x="127713" y="63857"/>
                </a:cubicBezTo>
                <a:cubicBezTo>
                  <a:pt x="127713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2" name="Straight Connector 16"/>
          <p:cNvCxnSpPr>
            <a:cxnSpLocks noGrp="1" noRot="1" noChangeAspect="1" noMove="1" noResize="1" noEditPoints="1" noAdjustHandles="1" noChangeArrowheads="1" noChangeShapeType="1"/>
          </p:cNvCxnSpPr>
          <p:nvPr/>
        </p:nvCxnSpPr>
        <p:spPr>
          <a:xfrm>
            <a:off x="1301262" y="3505200"/>
            <a:ext cx="0" cy="335280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9" name="Graphic 18"/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p:blipFill>
        <p:spPr>
          <a:xfrm flipH="1">
            <a:off x="10836425" y="5436655"/>
            <a:ext cx="151536" cy="151536"/>
          </a:xfrm>
          <a:prstGeom prst="rect">
            <a:avLst/>
          </a:prstGeom>
        </p:spPr>
      </p:pic>
      <p:pic>
        <p:nvPicPr>
          <p:cNvPr id="21" name="Graphic 20"/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flipH="1">
            <a:off x="11245175" y="5896734"/>
            <a:ext cx="108625" cy="108625"/>
          </a:xfrm>
          <a:prstGeom prst="rect">
            <a:avLst/>
          </a:prstGeom>
        </p:spPr>
      </p:pic>
      <p:pic>
        <p:nvPicPr>
          <p:cNvPr id="23" name="Graphic 22"/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 flipH="1">
            <a:off x="10554288" y="6038004"/>
            <a:ext cx="95759" cy="9575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7"/>
          <a:srcRect l="16670" r="24936" b="-2"/>
          <a:stretch>
            <a:fillRect/>
          </a:stretch>
        </p:blipFill>
        <p:spPr>
          <a:xfrm>
            <a:off x="6740358" y="1606411"/>
            <a:ext cx="5451642" cy="5251590"/>
          </a:xfrm>
          <a:custGeom>
            <a:avLst/>
            <a:gdLst/>
            <a:ahLst/>
            <a:cxnLst/>
            <a:rect l="l" t="t" r="r" b="b"/>
            <a:pathLst>
              <a:path w="5923214" h="5705857">
                <a:moveTo>
                  <a:pt x="3612238" y="0"/>
                </a:moveTo>
                <a:cubicBezTo>
                  <a:pt x="4485043" y="0"/>
                  <a:pt x="5285549" y="309553"/>
                  <a:pt x="5909957" y="824860"/>
                </a:cubicBezTo>
                <a:lnTo>
                  <a:pt x="5923214" y="836909"/>
                </a:lnTo>
                <a:lnTo>
                  <a:pt x="5923214" y="5705857"/>
                </a:lnTo>
                <a:lnTo>
                  <a:pt x="672237" y="5705857"/>
                </a:lnTo>
                <a:lnTo>
                  <a:pt x="616914" y="5631875"/>
                </a:lnTo>
                <a:cubicBezTo>
                  <a:pt x="227427" y="5055358"/>
                  <a:pt x="0" y="4360357"/>
                  <a:pt x="0" y="3612238"/>
                </a:cubicBezTo>
                <a:cubicBezTo>
                  <a:pt x="0" y="1617255"/>
                  <a:pt x="1617255" y="0"/>
                  <a:pt x="3612238" y="0"/>
                </a:cubicBezTo>
                <a:close/>
              </a:path>
            </a:pathLst>
          </a:cu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>
            <a:cxnSpLocks noGrp="1" noRot="1" noChangeAspect="1" noMove="1" noResize="1" noEditPoints="1" noAdjustHandles="1" noChangeArrowheads="1" noChangeShapeType="1"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13" name="Rectangle 12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1188069" y="381935"/>
            <a:ext cx="4008583" cy="5974414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40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Principios de los Sistemas</a:t>
            </a:r>
            <a:r>
              <a:rPr lang="en-US" sz="72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 en</a:t>
            </a:r>
            <a:br>
              <a:rPr lang="en-US" sz="7200" dirty="0">
                <a:solidFill>
                  <a:schemeClr val="accent6">
                    <a:lumMod val="40000"/>
                    <a:lumOff val="60000"/>
                  </a:schemeClr>
                </a:solidFill>
              </a:rPr>
            </a:br>
            <a:r>
              <a:rPr lang="en-US" sz="72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bitcoin</a:t>
            </a:r>
            <a:endParaRPr lang="en-US" sz="7200" kern="12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17" name="Graphic 11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633061" y="554152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bg1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9" name="Graphic 10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1075643" y="837005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bg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1" name="Graphic 12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613892" y="1472473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bg1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6" name="Marcador de texto 5"/>
          <p:cNvSpPr>
            <a:spLocks noGrp="1"/>
          </p:cNvSpPr>
          <p:nvPr>
            <p:ph type="body" sz="half" idx="2"/>
          </p:nvPr>
        </p:nvSpPr>
        <p:spPr>
          <a:xfrm>
            <a:off x="6096000" y="381935"/>
            <a:ext cx="4986955" cy="5974415"/>
          </a:xfrm>
          <a:solidFill>
            <a:schemeClr val="accent6"/>
          </a:solidFill>
        </p:spPr>
        <p:txBody>
          <a:bodyPr vert="horz" lIns="91440" tIns="45720" rIns="91440" bIns="45720" rtlCol="0" anchor="ctr">
            <a:normAutofit/>
          </a:bodyPr>
          <a:lstStyle/>
          <a:p>
            <a:pPr indent="-228600">
              <a:buFont typeface="Arial" panose="02080604020202020204" pitchFamily="34" charset="0"/>
              <a:buChar char="•"/>
            </a:pPr>
            <a:endParaRPr lang="en-US" sz="1800" dirty="0"/>
          </a:p>
          <a:p>
            <a:r>
              <a:rPr lang="en-US" sz="1800" dirty="0"/>
              <a:t>1.EL todo es mas que las sumas de las      partes</a:t>
            </a:r>
            <a:endParaRPr lang="en-US" sz="1800" dirty="0"/>
          </a:p>
          <a:p>
            <a:pPr indent="-228600">
              <a:buFont typeface="Arial" panose="02080604020202020204" pitchFamily="34" charset="0"/>
              <a:buChar char="•"/>
            </a:pPr>
            <a:r>
              <a:rPr lang="en-US" sz="1800" dirty="0"/>
              <a:t>4.las partes estan dinamicamentes interralacionadas o son interdependientes</a:t>
            </a:r>
            <a:endParaRPr lang="en-US" sz="1800" dirty="0"/>
          </a:p>
          <a:p>
            <a:pPr indent="-228600">
              <a:buFont typeface="Arial" panose="02080604020202020204" pitchFamily="34" charset="0"/>
              <a:buChar char="•"/>
            </a:pPr>
            <a:endParaRPr lang="en-US" sz="1800" dirty="0"/>
          </a:p>
          <a:p>
            <a:pPr indent="-228600">
              <a:buFont typeface="Arial" panose="02080604020202020204" pitchFamily="34" charset="0"/>
              <a:buChar char="•"/>
            </a:pPr>
            <a:endParaRPr lang="en-US" sz="1800" dirty="0"/>
          </a:p>
          <a:p>
            <a:pPr indent="-228600">
              <a:buFont typeface="Arial" panose="02080604020202020204" pitchFamily="34" charset="0"/>
              <a:buChar char="•"/>
            </a:pPr>
            <a:endParaRPr lang="en-US" sz="1800" dirty="0"/>
          </a:p>
          <a:p>
            <a:pPr indent="-228600">
              <a:buFont typeface="Arial" panose="02080604020202020204" pitchFamily="34" charset="0"/>
              <a:buChar char="•"/>
            </a:pPr>
            <a:endParaRPr lang="en-US" sz="1800" dirty="0"/>
          </a:p>
          <a:p>
            <a:pPr indent="-228600">
              <a:buFont typeface="Arial" panose="02080604020202020204" pitchFamily="34" charset="0"/>
              <a:buChar char="•"/>
            </a:pPr>
            <a:endParaRPr lang="en-US" sz="1800" dirty="0"/>
          </a:p>
          <a:p>
            <a:pPr indent="-228600">
              <a:buFont typeface="Arial" panose="02080604020202020204" pitchFamily="34" charset="0"/>
              <a:buChar char="•"/>
            </a:pPr>
            <a:endParaRPr lang="en-US" sz="1800" dirty="0"/>
          </a:p>
          <a:p>
            <a:pPr indent="-228600">
              <a:buFont typeface="Arial" panose="02080604020202020204" pitchFamily="34" charset="0"/>
              <a:buChar char="•"/>
            </a:pPr>
            <a:endParaRPr lang="en-US" sz="1800" dirty="0"/>
          </a:p>
          <a:p>
            <a:pPr indent="-228600">
              <a:buFont typeface="Arial" panose="02080604020202020204" pitchFamily="34" charset="0"/>
              <a:buChar char="•"/>
            </a:pPr>
            <a:endParaRPr lang="en-US" sz="1800" dirty="0"/>
          </a:p>
          <a:p>
            <a:pPr indent="-228600">
              <a:buFont typeface="Arial" panose="02080604020202020204" pitchFamily="34" charset="0"/>
              <a:buChar char="•"/>
            </a:pPr>
            <a:endParaRPr lang="en-US" sz="1800" dirty="0"/>
          </a:p>
          <a:p>
            <a:pPr indent="-228600">
              <a:buFont typeface="Arial" panose="02080604020202020204" pitchFamily="34" charset="0"/>
              <a:buChar char="•"/>
            </a:pPr>
            <a:endParaRPr lang="en-US" sz="1800" dirty="0"/>
          </a:p>
          <a:p>
            <a:pPr indent="-228600">
              <a:buFont typeface="Arial" panose="02080604020202020204" pitchFamily="34" charset="0"/>
              <a:buChar char="•"/>
            </a:pPr>
            <a:r>
              <a:rPr lang="en-US" sz="1800" dirty="0"/>
              <a:t>(estos son algunos de los </a:t>
            </a:r>
            <a:r>
              <a:rPr lang="en-US" sz="1800" dirty="0" err="1"/>
              <a:t>principios</a:t>
            </a:r>
            <a:r>
              <a:rPr lang="en-US" sz="1800" dirty="0"/>
              <a:t> de la teoria general de los sistemas) </a:t>
            </a:r>
            <a:endParaRPr lang="en-US" sz="1800" dirty="0"/>
          </a:p>
          <a:p>
            <a:endParaRPr lang="en-US" sz="1800" dirty="0"/>
          </a:p>
        </p:txBody>
      </p:sp>
      <p:cxnSp>
        <p:nvCxnSpPr>
          <p:cNvPr id="23" name="Straight Connector 22"/>
          <p:cNvCxnSpPr>
            <a:cxnSpLocks noGrp="1" noRot="1" noChangeAspect="1" noMove="1" noResize="1" noEditPoints="1" noAdjustHandles="1" noChangeArrowheads="1" noChangeShapeType="1"/>
          </p:cNvCxnSpPr>
          <p:nvPr/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54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5" name="Rectangle 10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12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199528" y="554152"/>
            <a:ext cx="5742189" cy="5742189"/>
          </a:xfrm>
          <a:prstGeom prst="ellipse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en-US"/>
          </a:p>
        </p:txBody>
      </p:sp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1245072" y="1289765"/>
            <a:ext cx="3651101" cy="4270963"/>
          </a:xfrm>
        </p:spPr>
        <p:txBody>
          <a:bodyPr anchor="ctr">
            <a:normAutofit/>
          </a:bodyPr>
          <a:lstStyle/>
          <a:p>
            <a:pPr algn="ctr"/>
            <a:r>
              <a:rPr lang="es-CO" sz="7200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Bitcoin</a:t>
            </a:r>
            <a:endParaRPr lang="es-CO" sz="7200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37" name="Graphic 11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1123493" y="374394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2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8" name="Graphic 12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550109" y="1084507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2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9" name="Marcador de contenido 5"/>
          <p:cNvSpPr>
            <a:spLocks noGrp="1"/>
          </p:cNvSpPr>
          <p:nvPr>
            <p:ph idx="1"/>
          </p:nvPr>
        </p:nvSpPr>
        <p:spPr>
          <a:xfrm>
            <a:off x="6397039" y="381935"/>
            <a:ext cx="4685916" cy="5974415"/>
          </a:xfrm>
          <a:solidFill>
            <a:schemeClr val="accent6"/>
          </a:solidFill>
        </p:spPr>
        <p:txBody>
          <a:bodyPr anchor="ctr">
            <a:normAutofit/>
          </a:bodyPr>
          <a:lstStyle/>
          <a:p>
            <a:r>
              <a:rPr lang="es-ES" sz="1800" dirty="0">
                <a:latin typeface="Arial Black" panose="020B0A04020102020204" pitchFamily="34" charset="0"/>
              </a:rPr>
              <a:t>Se llama bitcoin a una criptomoneda que fue creada en 2009. Se trata de dinero electrónico (virtual) y no oficial que puede utilizarse como medio de intercambio en operaciones comerciales. La creación de bitcoin está atribuida a Satoshi Nakamoto, quien sería un hombre japonés</a:t>
            </a:r>
            <a:endParaRPr lang="es-CO" sz="1800" dirty="0">
              <a:latin typeface="Arial Black" panose="020B0A04020102020204" pitchFamily="34" charset="0"/>
            </a:endParaRPr>
          </a:p>
        </p:txBody>
      </p:sp>
      <p:sp>
        <p:nvSpPr>
          <p:cNvPr id="40" name="Graphic 10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5436547" y="5751820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2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41" name="Straight Connector 20"/>
          <p:cNvCxnSpPr>
            <a:cxnSpLocks noGrp="1" noRot="1" noChangeAspect="1" noMove="1" noResize="1" noEditPoints="1" noAdjustHandles="1" noChangeArrowheads="1" noChangeShapeType="1"/>
          </p:cNvCxnSpPr>
          <p:nvPr/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54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88069" y="381935"/>
            <a:ext cx="4008583" cy="5974414"/>
          </a:xfrm>
        </p:spPr>
        <p:txBody>
          <a:bodyPr anchor="ctr">
            <a:normAutofit/>
          </a:bodyPr>
          <a:lstStyle/>
          <a:p>
            <a:r>
              <a:rPr lang="es-CO" sz="32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Características </a:t>
            </a:r>
            <a:br>
              <a:rPr lang="es-CO" sz="3200" dirty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es-CO" sz="32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a partir de la TGS</a:t>
            </a:r>
            <a:br>
              <a:rPr lang="es-CO" sz="3200" dirty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es-CO" sz="3200" dirty="0">
                <a:solidFill>
                  <a:schemeClr val="accent6">
                    <a:lumMod val="60000"/>
                    <a:lumOff val="40000"/>
                  </a:schemeClr>
                </a:solidFill>
              </a:rPr>
              <a:t>en bitcoin ₿</a:t>
            </a:r>
            <a:endParaRPr lang="es-CO" sz="3200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Graphic 11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633061" y="554152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bg1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10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1075643" y="837005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bg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Graphic 12"/>
          <p:cNvSpPr>
            <a:spLocks noGrp="1" noRot="1" noChangeAspect="1" noMove="1" noResize="1" noEditPoints="1" noAdjustHandles="1" noChangeArrowheads="1" noChangeShapeType="1" noTextEdit="1"/>
          </p:cNvSpPr>
          <p:nvPr/>
        </p:nvSpPr>
        <p:spPr>
          <a:xfrm>
            <a:off x="613892" y="1472473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bg1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6096000" y="212035"/>
            <a:ext cx="5168348" cy="6144316"/>
          </a:xfrm>
          <a:solidFill>
            <a:schemeClr val="accent6"/>
          </a:solidFill>
        </p:spPr>
        <p:txBody>
          <a:bodyPr anchor="ctr">
            <a:normAutofit fontScale="92500" lnSpcReduction="20000"/>
          </a:bodyPr>
          <a:lstStyle/>
          <a:p>
            <a:endParaRPr lang="es-CO" sz="1800" dirty="0"/>
          </a:p>
          <a:p>
            <a:r>
              <a:rPr lang="es-CO" sz="1800" dirty="0"/>
              <a:t>*Es una aplicación distribuida                     (ósea que es una aplicación que esta en varios servidores (como puede ser internet))</a:t>
            </a:r>
            <a:endParaRPr lang="es-CO" sz="1800" dirty="0"/>
          </a:p>
          <a:p>
            <a:r>
              <a:rPr lang="es-CO" sz="1800" dirty="0"/>
              <a:t>*Es un sistema descentralisado</a:t>
            </a:r>
            <a:endParaRPr lang="es-CO" sz="1800" dirty="0"/>
          </a:p>
          <a:p>
            <a:r>
              <a:rPr lang="es-CO" sz="1800" dirty="0"/>
              <a:t>*Es un sistema que esta basado en el valor del oro </a:t>
            </a:r>
            <a:endParaRPr lang="es-CO" sz="1800" dirty="0"/>
          </a:p>
          <a:p>
            <a:r>
              <a:rPr lang="es-CO" sz="1800" dirty="0"/>
              <a:t>*Es una aplicación que tiene múltiples usos</a:t>
            </a:r>
            <a:endParaRPr lang="es-CO" sz="1800" dirty="0"/>
          </a:p>
          <a:p>
            <a:r>
              <a:rPr lang="es-CO" sz="1800" dirty="0"/>
              <a:t>*Es una protocolo por el que se trasmite el valor de la cryptomoneda</a:t>
            </a:r>
            <a:br>
              <a:rPr lang="es-CO" sz="1800" dirty="0"/>
            </a:br>
            <a:endParaRPr lang="es-CO" sz="1800" dirty="0"/>
          </a:p>
          <a:p>
            <a:r>
              <a:rPr lang="es-CO" sz="1800" dirty="0"/>
              <a:t>*Hace uso de una tecnología llamada </a:t>
            </a:r>
            <a:r>
              <a:rPr lang="es-CO" sz="1800" dirty="0" err="1"/>
              <a:t>blocking</a:t>
            </a:r>
            <a:endParaRPr lang="es-CO" sz="1800" dirty="0"/>
          </a:p>
          <a:p>
            <a:endParaRPr lang="es-CO" sz="1800" dirty="0"/>
          </a:p>
          <a:p>
            <a:endParaRPr lang="es-CO" sz="1800" dirty="0"/>
          </a:p>
          <a:p>
            <a:endParaRPr lang="es-CO" sz="1800" dirty="0"/>
          </a:p>
          <a:p>
            <a:endParaRPr lang="es-CO" sz="1800" dirty="0"/>
          </a:p>
          <a:p>
            <a:endParaRPr lang="es-CO" sz="1800" dirty="0"/>
          </a:p>
          <a:p>
            <a:endParaRPr lang="es-CO" sz="1800" dirty="0"/>
          </a:p>
          <a:p>
            <a:r>
              <a:rPr lang="es-CO" sz="1800" dirty="0"/>
              <a:t>http://wiki.unloquer.org/personas/jero98772/bitcoin</a:t>
            </a:r>
            <a:endParaRPr lang="es-CO" sz="1800" dirty="0"/>
          </a:p>
          <a:p>
            <a:r>
              <a:rPr lang="es-CO" sz="1800" dirty="0"/>
              <a:t>https://bitcoin.org/en/full-node#what-is-a-full-node</a:t>
            </a:r>
            <a:endParaRPr lang="es-CO" sz="1800" dirty="0"/>
          </a:p>
          <a:p>
            <a:endParaRPr lang="es-CO" sz="1800" dirty="0"/>
          </a:p>
        </p:txBody>
      </p:sp>
      <p:cxnSp>
        <p:nvCxnSpPr>
          <p:cNvPr id="18" name="Straight Connector 17"/>
          <p:cNvCxnSpPr>
            <a:cxnSpLocks noGrp="1" noRot="1" noChangeAspect="1" noMove="1" noResize="1" noEditPoints="1" noAdjustHandles="1" noChangeArrowheads="1" noChangeShapeType="1"/>
          </p:cNvCxnSpPr>
          <p:nvPr/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54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push dir="u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es-ES_tradnl" altLang="en-US"/>
              <a:t>una pregunta </a:t>
            </a:r>
            <a:endParaRPr lang="es-ES_tradnl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en-US" sz="4000"/>
              <a:t> ¿es la construccion social una concecuencia de los sietmas tecnologicos ? ¿o son los sistemas tecnologicos una construccion social?</a:t>
            </a:r>
            <a:endParaRPr lang="en-US" sz="4000"/>
          </a:p>
          <a:p>
            <a:r>
              <a:rPr lang="es-ES_tradnl" altLang="en-US" sz="4000"/>
              <a:t>labsurlab</a:t>
            </a:r>
            <a:endParaRPr lang="es-ES_tradnl" altLang="en-US" sz="4000"/>
          </a:p>
          <a:p>
            <a:r>
              <a:rPr lang="es-ES_tradnl" altLang="en-US" sz="4000"/>
              <a:t>http://intermundos.org/es/assets/LabsurlabCoOperaciones.pdf</a:t>
            </a:r>
            <a:endParaRPr lang="es-ES_tradnl" altLang="en-US" sz="4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GradientVTI">
  <a:themeElements>
    <a:clrScheme name="Sala de reuniones Ion">
      <a:dk1>
        <a:srgbClr val="000000"/>
      </a:dk1>
      <a:lt1>
        <a:srgbClr val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Univers">
      <a:majorFont>
        <a:latin typeface="Univers"/>
        <a:ea typeface=""/>
        <a:cs typeface=""/>
      </a:majorFont>
      <a:minorFont>
        <a:latin typeface="Univer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1334</Words>
  <Application>WPS Presentation</Application>
  <PresentationFormat>Panorámica</PresentationFormat>
  <Paragraphs>52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8" baseType="lpstr">
      <vt:lpstr>Arial</vt:lpstr>
      <vt:lpstr>SimSun</vt:lpstr>
      <vt:lpstr>Wingdings</vt:lpstr>
      <vt:lpstr>DejaVu Sans</vt:lpstr>
      <vt:lpstr>Arial Black</vt:lpstr>
      <vt:lpstr>Univers</vt:lpstr>
      <vt:lpstr>East Syriac Adiabene</vt:lpstr>
      <vt:lpstr>微软雅黑</vt:lpstr>
      <vt:lpstr>Droid Sans [1ASC]</vt:lpstr>
      <vt:lpstr>Arial Unicode MS</vt:lpstr>
      <vt:lpstr>Calibri</vt:lpstr>
      <vt:lpstr>Liberation Mono</vt:lpstr>
      <vt:lpstr>GradientVTI</vt:lpstr>
      <vt:lpstr>Sistema de bitcoin</vt:lpstr>
      <vt:lpstr>Principios de los Sistemas en bitcoin</vt:lpstr>
      <vt:lpstr>Bitcoin</vt:lpstr>
      <vt:lpstr>Características  a partir de la TGS en bitcoin 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Sistema de bitcoin</dc:title>
  <dc:creator>josecarlosgaviriatapias@gmail.com</dc:creator>
  <cp:lastModifiedBy>jero98772</cp:lastModifiedBy>
  <cp:revision>6</cp:revision>
  <dcterms:created xsi:type="dcterms:W3CDTF">2020-08-09T20:32:44Z</dcterms:created>
  <dcterms:modified xsi:type="dcterms:W3CDTF">2020-08-09T20:32:44Z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1033-11.1.0.9126</vt:lpwstr>
  </property>
</Properties>
</file>